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8" r:id="rId4"/>
    <p:sldId id="258" r:id="rId5"/>
    <p:sldId id="259" r:id="rId6"/>
    <p:sldId id="269" r:id="rId7"/>
    <p:sldId id="260" r:id="rId8"/>
    <p:sldId id="270" r:id="rId9"/>
    <p:sldId id="261" r:id="rId10"/>
    <p:sldId id="262" r:id="rId11"/>
    <p:sldId id="263" r:id="rId12"/>
    <p:sldId id="272" r:id="rId13"/>
    <p:sldId id="273" r:id="rId14"/>
    <p:sldId id="264" r:id="rId15"/>
    <p:sldId id="267" r:id="rId16"/>
    <p:sldId id="265" r:id="rId17"/>
    <p:sldId id="271"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4" d="100"/>
          <a:sy n="64" d="100"/>
        </p:scale>
        <p:origin x="159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D392B65-6EBE-4D0E-AD19-372392677B4B}" type="datetimeFigureOut">
              <a:rPr lang="nl-NL" smtClean="0"/>
              <a:pPr/>
              <a:t>8-11-2024</a:t>
            </a:fld>
            <a:endParaRPr lang="nl-NL"/>
          </a:p>
        </p:txBody>
      </p:sp>
      <p:sp>
        <p:nvSpPr>
          <p:cNvPr id="19" name="Footer Placeholder 18"/>
          <p:cNvSpPr>
            <a:spLocks noGrp="1"/>
          </p:cNvSpPr>
          <p:nvPr>
            <p:ph type="ftr" sz="quarter" idx="11"/>
          </p:nvPr>
        </p:nvSpPr>
        <p:spPr/>
        <p:txBody>
          <a:bodyPr/>
          <a:lstStyle/>
          <a:p>
            <a:endParaRPr lang="nl-NL"/>
          </a:p>
        </p:txBody>
      </p:sp>
      <p:sp>
        <p:nvSpPr>
          <p:cNvPr id="27" name="Slide Number Placeholder 26"/>
          <p:cNvSpPr>
            <a:spLocks noGrp="1"/>
          </p:cNvSpPr>
          <p:nvPr>
            <p:ph type="sldNum" sz="quarter" idx="12"/>
          </p:nvPr>
        </p:nvSpPr>
        <p:spPr/>
        <p:txBody>
          <a:bodyPr/>
          <a:lstStyle/>
          <a:p>
            <a:fld id="{F82C7963-C8A2-44BA-A937-C31D36342EE2}" type="slidenum">
              <a:rPr lang="nl-NL" smtClean="0"/>
              <a:pPr/>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392B65-6EBE-4D0E-AD19-372392677B4B}" type="datetimeFigureOut">
              <a:rPr lang="nl-NL" smtClean="0"/>
              <a:pPr/>
              <a:t>8-11-2024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392B65-6EBE-4D0E-AD19-372392677B4B}" type="datetimeFigureOut">
              <a:rPr lang="nl-NL" smtClean="0"/>
              <a:pPr/>
              <a:t>8-11-2024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392B65-6EBE-4D0E-AD19-372392677B4B}" type="datetimeFigureOut">
              <a:rPr lang="nl-NL" smtClean="0"/>
              <a:pPr/>
              <a:t>8-11-2024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D392B65-6EBE-4D0E-AD19-372392677B4B}" type="datetimeFigureOut">
              <a:rPr lang="nl-NL" smtClean="0"/>
              <a:pPr/>
              <a:t>8-11-2024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82C7963-C8A2-44BA-A937-C31D36342EE2}" type="slidenum">
              <a:rPr lang="nl-NL" smtClean="0"/>
              <a:pPr/>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392B65-6EBE-4D0E-AD19-372392677B4B}" type="datetimeFigureOut">
              <a:rPr lang="nl-NL" smtClean="0"/>
              <a:pPr/>
              <a:t>8-11-2024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D392B65-6EBE-4D0E-AD19-372392677B4B}" type="datetimeFigureOut">
              <a:rPr lang="nl-NL" smtClean="0"/>
              <a:pPr/>
              <a:t>8-11-2024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D392B65-6EBE-4D0E-AD19-372392677B4B}" type="datetimeFigureOut">
              <a:rPr lang="nl-NL" smtClean="0"/>
              <a:pPr/>
              <a:t>8-11-2024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92B65-6EBE-4D0E-AD19-372392677B4B}" type="datetimeFigureOut">
              <a:rPr lang="nl-NL" smtClean="0"/>
              <a:pPr/>
              <a:t>8-11-2024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392B65-6EBE-4D0E-AD19-372392677B4B}" type="datetimeFigureOut">
              <a:rPr lang="nl-NL" smtClean="0"/>
              <a:pPr/>
              <a:t>8-11-2024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82C7963-C8A2-44BA-A937-C31D36342EE2}"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D392B65-6EBE-4D0E-AD19-372392677B4B}" type="datetimeFigureOut">
              <a:rPr lang="nl-NL" smtClean="0"/>
              <a:pPr/>
              <a:t>8-11-2024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8077200" y="6356350"/>
            <a:ext cx="609600" cy="365125"/>
          </a:xfrm>
        </p:spPr>
        <p:txBody>
          <a:bodyPr/>
          <a:lstStyle/>
          <a:p>
            <a:fld id="{F82C7963-C8A2-44BA-A937-C31D36342EE2}" type="slidenum">
              <a:rPr lang="nl-NL" smtClean="0"/>
              <a:pPr/>
              <a:t>‹#›</a:t>
            </a:fld>
            <a:endParaRPr lang="nl-N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392B65-6EBE-4D0E-AD19-372392677B4B}" type="datetimeFigureOut">
              <a:rPr lang="nl-NL" smtClean="0"/>
              <a:pPr/>
              <a:t>8-11-2024</a:t>
            </a:fld>
            <a:endParaRPr lang="nl-N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2C7963-C8A2-44BA-A937-C31D36342EE2}" type="slidenum">
              <a:rPr lang="nl-NL" smtClean="0"/>
              <a:pPr/>
              <a:t>‹#›</a:t>
            </a:fld>
            <a:endParaRPr lang="nl-N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6696744" cy="938535"/>
          </a:xfrm>
        </p:spPr>
        <p:txBody>
          <a:bodyPr/>
          <a:lstStyle/>
          <a:p>
            <a:r>
              <a:rPr lang="en-US" altLang="zh-CN" dirty="0">
                <a:solidFill>
                  <a:schemeClr val="accent6">
                    <a:lumMod val="60000"/>
                    <a:lumOff val="40000"/>
                  </a:schemeClr>
                </a:solidFill>
              </a:rPr>
              <a:t>Organization Details</a:t>
            </a:r>
            <a:endParaRPr lang="nl-NL" dirty="0"/>
          </a:p>
        </p:txBody>
      </p:sp>
      <p:sp>
        <p:nvSpPr>
          <p:cNvPr id="3" name="Subtitle 2"/>
          <p:cNvSpPr>
            <a:spLocks noGrp="1"/>
          </p:cNvSpPr>
          <p:nvPr>
            <p:ph type="subTitle" idx="1"/>
          </p:nvPr>
        </p:nvSpPr>
        <p:spPr>
          <a:xfrm>
            <a:off x="827584" y="1772816"/>
            <a:ext cx="7704856" cy="4536504"/>
          </a:xfrm>
        </p:spPr>
        <p:txBody>
          <a:bodyPr>
            <a:normAutofit fontScale="77500" lnSpcReduction="20000"/>
          </a:bodyPr>
          <a:lstStyle/>
          <a:p>
            <a:pPr marL="514350" indent="-514350" algn="l">
              <a:buFont typeface="Wingdings" pitchFamily="2" charset="2"/>
              <a:buChar char="§"/>
              <a:defRPr/>
            </a:pPr>
            <a:endParaRPr lang="en-US" altLang="zh-CN" dirty="0">
              <a:solidFill>
                <a:schemeClr val="tx1">
                  <a:lumMod val="65000"/>
                  <a:lumOff val="35000"/>
                </a:schemeClr>
              </a:solidFill>
              <a:latin typeface="Britannic Bold" pitchFamily="34" charset="0"/>
            </a:endParaRPr>
          </a:p>
          <a:p>
            <a:pPr marL="514350" indent="-514350" algn="l">
              <a:buFont typeface="Wingdings" pitchFamily="2" charset="2"/>
              <a:buChar char="§"/>
              <a:defRPr/>
            </a:pPr>
            <a:r>
              <a:rPr lang="en-US" altLang="zh-CN" dirty="0">
                <a:solidFill>
                  <a:schemeClr val="accent3">
                    <a:lumMod val="60000"/>
                    <a:lumOff val="40000"/>
                  </a:schemeClr>
                </a:solidFill>
                <a:latin typeface="Britannic Bold" pitchFamily="34" charset="0"/>
              </a:rPr>
              <a:t>Name of Organization </a:t>
            </a:r>
            <a:r>
              <a:rPr lang="en-US" altLang="zh-CN" dirty="0">
                <a:solidFill>
                  <a:schemeClr val="tx1">
                    <a:lumMod val="65000"/>
                    <a:lumOff val="35000"/>
                  </a:schemeClr>
                </a:solidFill>
                <a:latin typeface="Britannic Bold" pitchFamily="34" charset="0"/>
              </a:rPr>
              <a:t>: </a:t>
            </a:r>
            <a:r>
              <a:rPr lang="en-US" b="1" dirty="0" err="1">
                <a:solidFill>
                  <a:schemeClr val="tx1">
                    <a:lumMod val="50000"/>
                    <a:lumOff val="50000"/>
                  </a:schemeClr>
                </a:solidFill>
                <a:latin typeface="Candara" pitchFamily="34" charset="0"/>
              </a:rPr>
              <a:t>Stichting</a:t>
            </a:r>
            <a:r>
              <a:rPr lang="en-US" b="1" dirty="0">
                <a:solidFill>
                  <a:schemeClr val="tx1">
                    <a:lumMod val="50000"/>
                    <a:lumOff val="50000"/>
                  </a:schemeClr>
                </a:solidFill>
                <a:latin typeface="Candara" pitchFamily="34" charset="0"/>
              </a:rPr>
              <a:t> Human Point</a:t>
            </a:r>
          </a:p>
          <a:p>
            <a:pPr marL="514350" indent="-514350" algn="l">
              <a:defRPr/>
            </a:pPr>
            <a:endParaRPr lang="en-US" dirty="0">
              <a:solidFill>
                <a:schemeClr val="tx1">
                  <a:lumMod val="50000"/>
                  <a:lumOff val="50000"/>
                </a:schemeClr>
              </a:solidFill>
            </a:endParaRPr>
          </a:p>
          <a:p>
            <a:pPr marL="514350" indent="-514350" algn="l">
              <a:buFont typeface="Wingdings" pitchFamily="2" charset="2"/>
              <a:buChar char="§"/>
              <a:defRPr/>
            </a:pPr>
            <a:r>
              <a:rPr lang="en-US" dirty="0">
                <a:solidFill>
                  <a:schemeClr val="accent3">
                    <a:lumMod val="60000"/>
                    <a:lumOff val="40000"/>
                  </a:schemeClr>
                </a:solidFill>
                <a:latin typeface="Britannic Bold" pitchFamily="34" charset="0"/>
              </a:rPr>
              <a:t>Contact Person </a:t>
            </a:r>
            <a:r>
              <a:rPr lang="en-US" dirty="0">
                <a:solidFill>
                  <a:schemeClr val="tx1">
                    <a:lumMod val="65000"/>
                    <a:lumOff val="35000"/>
                  </a:schemeClr>
                </a:solidFill>
                <a:latin typeface="Britannic Bold" pitchFamily="34" charset="0"/>
              </a:rPr>
              <a:t>:</a:t>
            </a:r>
            <a:r>
              <a:rPr lang="en-US" dirty="0">
                <a:solidFill>
                  <a:schemeClr val="tx1">
                    <a:lumMod val="50000"/>
                    <a:lumOff val="50000"/>
                  </a:schemeClr>
                </a:solidFill>
                <a:latin typeface="Britannic Bold" pitchFamily="34" charset="0"/>
              </a:rPr>
              <a:t> </a:t>
            </a:r>
            <a:r>
              <a:rPr lang="en-US" b="1" dirty="0" err="1">
                <a:solidFill>
                  <a:schemeClr val="tx1">
                    <a:lumMod val="50000"/>
                    <a:lumOff val="50000"/>
                  </a:schemeClr>
                </a:solidFill>
                <a:latin typeface="Candara" pitchFamily="34" charset="0"/>
              </a:rPr>
              <a:t>Fahed</a:t>
            </a:r>
            <a:r>
              <a:rPr lang="en-US" b="1" dirty="0">
                <a:solidFill>
                  <a:schemeClr val="tx1">
                    <a:lumMod val="50000"/>
                    <a:lumOff val="50000"/>
                  </a:schemeClr>
                </a:solidFill>
                <a:latin typeface="Candara" pitchFamily="34" charset="0"/>
              </a:rPr>
              <a:t> </a:t>
            </a:r>
            <a:r>
              <a:rPr lang="en-US" b="1" dirty="0" err="1">
                <a:solidFill>
                  <a:schemeClr val="tx1">
                    <a:lumMod val="50000"/>
                    <a:lumOff val="50000"/>
                  </a:schemeClr>
                </a:solidFill>
                <a:latin typeface="Candara" pitchFamily="34" charset="0"/>
              </a:rPr>
              <a:t>Alshikh</a:t>
            </a:r>
            <a:endParaRPr lang="ar-SA" b="1" dirty="0">
              <a:solidFill>
                <a:schemeClr val="tx1">
                  <a:lumMod val="50000"/>
                  <a:lumOff val="50000"/>
                </a:schemeClr>
              </a:solidFill>
              <a:latin typeface="Candara" pitchFamily="34" charset="0"/>
            </a:endParaRPr>
          </a:p>
          <a:p>
            <a:pPr marL="514350" indent="-514350" algn="l">
              <a:buFont typeface="Wingdings" pitchFamily="2" charset="2"/>
              <a:buChar char="§"/>
              <a:defRPr/>
            </a:pPr>
            <a:r>
              <a:rPr lang="en-US" altLang="zh-CN" b="1" dirty="0">
                <a:solidFill>
                  <a:schemeClr val="accent3">
                    <a:lumMod val="60000"/>
                    <a:lumOff val="40000"/>
                  </a:schemeClr>
                </a:solidFill>
                <a:latin typeface="Candara" pitchFamily="34" charset="0"/>
              </a:rPr>
              <a:t>Web</a:t>
            </a:r>
            <a:r>
              <a:rPr lang="en-US" altLang="zh-CN" b="1" dirty="0">
                <a:solidFill>
                  <a:schemeClr val="tx1">
                    <a:lumMod val="50000"/>
                    <a:lumOff val="50000"/>
                  </a:schemeClr>
                </a:solidFill>
                <a:latin typeface="Candara" pitchFamily="34" charset="0"/>
              </a:rPr>
              <a:t> :</a:t>
            </a:r>
            <a:r>
              <a:rPr lang="ar-SA" altLang="zh-CN" b="1" dirty="0">
                <a:solidFill>
                  <a:schemeClr val="tx1">
                    <a:lumMod val="50000"/>
                    <a:lumOff val="50000"/>
                  </a:schemeClr>
                </a:solidFill>
                <a:latin typeface="Candara" pitchFamily="34" charset="0"/>
              </a:rPr>
              <a:t>         </a:t>
            </a:r>
            <a:r>
              <a:rPr lang="en-US" altLang="zh-CN" b="1" dirty="0">
                <a:solidFill>
                  <a:schemeClr val="tx1">
                    <a:lumMod val="50000"/>
                    <a:lumOff val="50000"/>
                  </a:schemeClr>
                </a:solidFill>
                <a:latin typeface="Candara" pitchFamily="34" charset="0"/>
              </a:rPr>
              <a:t> http://www.st-humanPoint.eu</a:t>
            </a:r>
          </a:p>
          <a:p>
            <a:pPr marL="514350" indent="-514350" algn="l">
              <a:defRPr/>
            </a:pPr>
            <a:endParaRPr lang="en-US" altLang="zh-CN" dirty="0">
              <a:solidFill>
                <a:schemeClr val="tx1">
                  <a:lumMod val="50000"/>
                  <a:lumOff val="50000"/>
                </a:schemeClr>
              </a:solidFill>
            </a:endParaRPr>
          </a:p>
          <a:p>
            <a:pPr algn="l" rtl="0"/>
            <a:r>
              <a:rPr lang="en-US" altLang="zh-CN" dirty="0">
                <a:solidFill>
                  <a:schemeClr val="accent3">
                    <a:lumMod val="60000"/>
                    <a:lumOff val="40000"/>
                  </a:schemeClr>
                </a:solidFill>
                <a:latin typeface="Britannic Bold" pitchFamily="34" charset="0"/>
              </a:rPr>
              <a:t>        Address</a:t>
            </a:r>
            <a:r>
              <a:rPr lang="en-US" altLang="zh-CN" dirty="0">
                <a:solidFill>
                  <a:schemeClr val="tx1">
                    <a:lumMod val="65000"/>
                    <a:lumOff val="35000"/>
                  </a:schemeClr>
                </a:solidFill>
                <a:latin typeface="Britannic Bold" pitchFamily="34" charset="0"/>
              </a:rPr>
              <a:t> :</a:t>
            </a:r>
            <a:r>
              <a:rPr lang="en-US" altLang="zh-CN" dirty="0">
                <a:solidFill>
                  <a:schemeClr val="tx1">
                    <a:lumMod val="50000"/>
                    <a:lumOff val="50000"/>
                  </a:schemeClr>
                </a:solidFill>
              </a:rPr>
              <a:t> </a:t>
            </a:r>
            <a:r>
              <a:rPr lang="en-US" dirty="0">
                <a:effectLst/>
              </a:rPr>
              <a:t>Rijswijk, Nederland</a:t>
            </a:r>
          </a:p>
          <a:p>
            <a:pPr algn="l" rtl="0"/>
            <a:r>
              <a:rPr lang="en-US" dirty="0">
                <a:effectLst/>
              </a:rPr>
              <a:t>                           Polakweg7,Kamer108,2288GG</a:t>
            </a:r>
          </a:p>
          <a:p>
            <a:pPr marL="514350" indent="-514350" algn="l">
              <a:buFont typeface="Wingdings" pitchFamily="2" charset="2"/>
              <a:buChar char="§"/>
              <a:defRPr/>
            </a:pPr>
            <a:r>
              <a:rPr lang="en-US" dirty="0" err="1">
                <a:solidFill>
                  <a:schemeClr val="bg2">
                    <a:lumMod val="40000"/>
                    <a:lumOff val="60000"/>
                  </a:schemeClr>
                </a:solidFill>
              </a:rPr>
              <a:t>KvK-nummer</a:t>
            </a:r>
            <a:r>
              <a:rPr lang="en-US" dirty="0"/>
              <a:t> 67512852</a:t>
            </a:r>
          </a:p>
          <a:p>
            <a:pPr marL="514350" indent="-514350" algn="l">
              <a:buFont typeface="Wingdings" pitchFamily="2" charset="2"/>
              <a:buChar char="§"/>
              <a:defRPr/>
            </a:pPr>
            <a:r>
              <a:rPr lang="en-US" dirty="0">
                <a:solidFill>
                  <a:schemeClr val="bg2">
                    <a:lumMod val="40000"/>
                    <a:lumOff val="60000"/>
                  </a:schemeClr>
                </a:solidFill>
              </a:rPr>
              <a:t>RSIN</a:t>
            </a:r>
            <a:r>
              <a:rPr lang="en-US" dirty="0"/>
              <a:t>              857041162</a:t>
            </a:r>
            <a:endParaRPr lang="en-US" altLang="zh-CN" dirty="0">
              <a:solidFill>
                <a:schemeClr val="tx1">
                  <a:lumMod val="50000"/>
                  <a:lumOff val="50000"/>
                </a:schemeClr>
              </a:solidFill>
            </a:endParaRPr>
          </a:p>
          <a:p>
            <a:pPr marL="514350" indent="-514350" algn="l">
              <a:buFont typeface="Wingdings" pitchFamily="2" charset="2"/>
              <a:buChar char="§"/>
              <a:defRPr/>
            </a:pPr>
            <a:r>
              <a:rPr lang="en-US" altLang="zh-CN" dirty="0">
                <a:solidFill>
                  <a:schemeClr val="accent3">
                    <a:lumMod val="60000"/>
                    <a:lumOff val="40000"/>
                  </a:schemeClr>
                </a:solidFill>
                <a:latin typeface="Britannic Bold" pitchFamily="34" charset="0"/>
              </a:rPr>
              <a:t>  Tele</a:t>
            </a:r>
            <a:r>
              <a:rPr lang="en-US" altLang="zh-CN" dirty="0">
                <a:solidFill>
                  <a:schemeClr val="tx1">
                    <a:lumMod val="65000"/>
                    <a:lumOff val="35000"/>
                  </a:schemeClr>
                </a:solidFill>
                <a:latin typeface="Britannic Bold" pitchFamily="34" charset="0"/>
              </a:rPr>
              <a:t> :</a:t>
            </a:r>
            <a:r>
              <a:rPr lang="ar-SA" altLang="zh-CN" dirty="0">
                <a:solidFill>
                  <a:schemeClr val="tx1">
                    <a:lumMod val="65000"/>
                    <a:lumOff val="35000"/>
                  </a:schemeClr>
                </a:solidFill>
                <a:latin typeface="Britannic Bold" pitchFamily="34" charset="0"/>
              </a:rPr>
              <a:t>            </a:t>
            </a:r>
            <a:r>
              <a:rPr lang="en-US" altLang="zh-CN" dirty="0">
                <a:solidFill>
                  <a:schemeClr val="tx1">
                    <a:lumMod val="50000"/>
                    <a:lumOff val="50000"/>
                  </a:schemeClr>
                </a:solidFill>
              </a:rPr>
              <a:t> </a:t>
            </a:r>
            <a:r>
              <a:rPr lang="ar-SA" altLang="zh-CN" sz="2800" b="1" dirty="0">
                <a:solidFill>
                  <a:schemeClr val="tx1">
                    <a:lumMod val="50000"/>
                    <a:lumOff val="50000"/>
                  </a:schemeClr>
                </a:solidFill>
              </a:rPr>
              <a:t>0031622666887</a:t>
            </a:r>
            <a:endParaRPr lang="en-US" altLang="zh-CN" sz="2800" b="1" dirty="0">
              <a:solidFill>
                <a:schemeClr val="tx1">
                  <a:lumMod val="50000"/>
                  <a:lumOff val="50000"/>
                </a:schemeClr>
              </a:solidFill>
              <a:latin typeface="Candara" pitchFamily="34" charset="0"/>
            </a:endParaRPr>
          </a:p>
          <a:p>
            <a:pPr marL="514350" indent="-514350" algn="l">
              <a:buFont typeface="Wingdings" pitchFamily="2" charset="2"/>
              <a:buChar char="§"/>
              <a:defRPr/>
            </a:pPr>
            <a:r>
              <a:rPr lang="en-US" altLang="zh-CN" dirty="0">
                <a:solidFill>
                  <a:schemeClr val="accent3">
                    <a:lumMod val="60000"/>
                    <a:lumOff val="40000"/>
                  </a:schemeClr>
                </a:solidFill>
                <a:latin typeface="Britannic Bold" pitchFamily="34" charset="0"/>
              </a:rPr>
              <a:t>Email Address</a:t>
            </a:r>
            <a:r>
              <a:rPr lang="en-US" altLang="zh-CN" dirty="0"/>
              <a:t>:</a:t>
            </a:r>
            <a:r>
              <a:rPr lang="en-US" dirty="0"/>
              <a:t>  </a:t>
            </a:r>
            <a:r>
              <a:rPr lang="nl-NL" dirty="0"/>
              <a:t>info@st-humanpoint.nl</a:t>
            </a:r>
            <a:endParaRPr lang="ar-SA" dirty="0"/>
          </a:p>
          <a:p>
            <a:pPr marL="514350" indent="-514350" algn="l">
              <a:defRPr/>
            </a:pPr>
            <a:r>
              <a:rPr lang="en-US" sz="2900" b="1"/>
              <a:t> </a:t>
            </a:r>
            <a:endParaRPr lang="en-US" b="1" dirty="0"/>
          </a:p>
          <a:p>
            <a:pPr marL="514350" indent="-514350" algn="l">
              <a:buFont typeface="Wingdings" pitchFamily="2" charset="2"/>
              <a:buChar char="§"/>
              <a:defRPr/>
            </a:pPr>
            <a:r>
              <a:rPr lang="en-US" dirty="0">
                <a:solidFill>
                  <a:schemeClr val="accent3">
                    <a:lumMod val="60000"/>
                    <a:lumOff val="40000"/>
                  </a:schemeClr>
                </a:solidFill>
                <a:latin typeface="Britannic Bold" pitchFamily="34" charset="0"/>
              </a:rPr>
              <a:t>Bank Account Number </a:t>
            </a:r>
            <a:r>
              <a:rPr lang="en-US" dirty="0">
                <a:solidFill>
                  <a:schemeClr val="tx1">
                    <a:lumMod val="65000"/>
                    <a:lumOff val="35000"/>
                  </a:schemeClr>
                </a:solidFill>
                <a:latin typeface="Britannic Bold" pitchFamily="34" charset="0"/>
              </a:rPr>
              <a:t>:</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1470025"/>
          </a:xfrm>
        </p:spPr>
        <p:txBody>
          <a:bodyPr/>
          <a:lstStyle/>
          <a:p>
            <a:r>
              <a:rPr lang="en-US" dirty="0">
                <a:solidFill>
                  <a:schemeClr val="accent6">
                    <a:lumMod val="60000"/>
                    <a:lumOff val="40000"/>
                  </a:schemeClr>
                </a:solidFill>
              </a:rPr>
              <a:t>Departments</a:t>
            </a:r>
            <a:endParaRPr lang="nl-NL" dirty="0"/>
          </a:p>
        </p:txBody>
      </p:sp>
      <p:sp>
        <p:nvSpPr>
          <p:cNvPr id="3" name="Subtitle 2"/>
          <p:cNvSpPr>
            <a:spLocks noGrp="1"/>
          </p:cNvSpPr>
          <p:nvPr>
            <p:ph type="subTitle" idx="1"/>
          </p:nvPr>
        </p:nvSpPr>
        <p:spPr>
          <a:xfrm>
            <a:off x="251520" y="1484784"/>
            <a:ext cx="8640960" cy="5256584"/>
          </a:xfrm>
        </p:spPr>
        <p:txBody>
          <a:bodyPr>
            <a:normAutofit/>
          </a:bodyPr>
          <a:lstStyle/>
          <a:p>
            <a:pPr algn="l"/>
            <a:endParaRPr lang="en-US" dirty="0">
              <a:latin typeface="Candara" pitchFamily="34" charset="0"/>
            </a:endParaRPr>
          </a:p>
          <a:p>
            <a:pPr algn="l"/>
            <a:r>
              <a:rPr lang="en-US" dirty="0">
                <a:latin typeface="Britannic Bold" pitchFamily="34" charset="0"/>
              </a:rPr>
              <a:t>Orphanage ; </a:t>
            </a:r>
            <a:endParaRPr lang="en-US" dirty="0">
              <a:latin typeface="Candara" pitchFamily="34" charset="0"/>
            </a:endParaRPr>
          </a:p>
          <a:p>
            <a:pPr algn="l"/>
            <a:endParaRPr lang="en-US" dirty="0">
              <a:latin typeface="Candara" pitchFamily="34" charset="0"/>
            </a:endParaRPr>
          </a:p>
          <a:p>
            <a:pPr algn="l"/>
            <a:r>
              <a:rPr lang="en-US" dirty="0">
                <a:latin typeface="Britannic Bold" pitchFamily="34" charset="0"/>
              </a:rPr>
              <a:t>Girls Care Department ; </a:t>
            </a:r>
            <a:endParaRPr lang="en-US" dirty="0">
              <a:latin typeface="Candara" pitchFamily="34" charset="0"/>
            </a:endParaRPr>
          </a:p>
          <a:p>
            <a:pPr algn="l"/>
            <a:endParaRPr lang="en-US" dirty="0">
              <a:latin typeface="Candara" pitchFamily="34" charset="0"/>
            </a:endParaRPr>
          </a:p>
          <a:p>
            <a:pPr algn="l"/>
            <a:r>
              <a:rPr lang="en-US" dirty="0">
                <a:latin typeface="Britannic Bold" pitchFamily="34" charset="0"/>
              </a:rPr>
              <a:t>Poor and Needy people Department </a:t>
            </a:r>
          </a:p>
          <a:p>
            <a:pPr algn="l"/>
            <a:endParaRPr lang="en-US" dirty="0">
              <a:latin typeface="Britannic Bold" pitchFamily="34" charset="0"/>
            </a:endParaRPr>
          </a:p>
          <a:p>
            <a:pPr algn="l"/>
            <a:r>
              <a:rPr lang="en-US" dirty="0">
                <a:latin typeface="Britannic Bold" pitchFamily="34" charset="0"/>
              </a:rPr>
              <a:t>Vocational Training  Youth Department</a:t>
            </a:r>
          </a:p>
          <a:p>
            <a:pPr algn="l"/>
            <a:endParaRPr lang="en-US" dirty="0">
              <a:latin typeface="Britannic Bold" pitchFamily="34" charset="0"/>
            </a:endParaRPr>
          </a:p>
          <a:p>
            <a:pPr algn="l"/>
            <a:r>
              <a:rPr lang="en-US" dirty="0">
                <a:latin typeface="Britannic Bold" pitchFamily="34" charset="0"/>
              </a:rPr>
              <a:t>Emergency Department ; </a:t>
            </a: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54360"/>
            <a:ext cx="5832648" cy="1196752"/>
          </a:xfrm>
        </p:spPr>
        <p:txBody>
          <a:bodyPr>
            <a:normAutofit fontScale="90000"/>
          </a:bodyPr>
          <a:lstStyle/>
          <a:p>
            <a:pPr algn="ctr"/>
            <a:br>
              <a:rPr lang="ar-SA" dirty="0">
                <a:solidFill>
                  <a:schemeClr val="accent6">
                    <a:lumMod val="60000"/>
                    <a:lumOff val="40000"/>
                  </a:schemeClr>
                </a:solidFill>
              </a:rPr>
            </a:br>
            <a:br>
              <a:rPr lang="ar-SA" dirty="0">
                <a:solidFill>
                  <a:schemeClr val="accent6">
                    <a:lumMod val="60000"/>
                    <a:lumOff val="40000"/>
                  </a:schemeClr>
                </a:solidFill>
              </a:rPr>
            </a:br>
            <a:r>
              <a:rPr lang="en-US" dirty="0">
                <a:solidFill>
                  <a:schemeClr val="accent6">
                    <a:lumMod val="60000"/>
                    <a:lumOff val="40000"/>
                  </a:schemeClr>
                </a:solidFill>
              </a:rPr>
              <a:t>Objectives</a:t>
            </a:r>
            <a:br>
              <a:rPr lang="ar-SA" dirty="0">
                <a:solidFill>
                  <a:schemeClr val="accent6">
                    <a:lumMod val="60000"/>
                    <a:lumOff val="40000"/>
                  </a:schemeClr>
                </a:solidFill>
              </a:rPr>
            </a:br>
            <a:endParaRPr lang="nl-NL" dirty="0"/>
          </a:p>
        </p:txBody>
      </p:sp>
      <p:sp>
        <p:nvSpPr>
          <p:cNvPr id="3" name="Subtitle 2"/>
          <p:cNvSpPr>
            <a:spLocks noGrp="1"/>
          </p:cNvSpPr>
          <p:nvPr>
            <p:ph type="subTitle" idx="1"/>
          </p:nvPr>
        </p:nvSpPr>
        <p:spPr>
          <a:xfrm>
            <a:off x="179512" y="1052736"/>
            <a:ext cx="8964488" cy="5688632"/>
          </a:xfrm>
        </p:spPr>
        <p:txBody>
          <a:bodyPr>
            <a:normAutofit fontScale="92500" lnSpcReduction="20000"/>
          </a:bodyPr>
          <a:lstStyle/>
          <a:p>
            <a:pPr algn="l"/>
            <a:r>
              <a:rPr lang="en-US" dirty="0"/>
              <a:t>1- Creating a safe educational environment for marginalized and poor children in the world's countries</a:t>
            </a:r>
          </a:p>
          <a:p>
            <a:pPr algn="l"/>
            <a:r>
              <a:rPr lang="en-US" dirty="0"/>
              <a:t>2- Identifying the educational needs of children to overcome the financial difficulties of their families</a:t>
            </a:r>
          </a:p>
          <a:p>
            <a:pPr algn="l"/>
            <a:r>
              <a:rPr lang="en-US" dirty="0"/>
              <a:t>3- Raising awareness among children about the importance of education and studying in building their future and achieving their dreams</a:t>
            </a:r>
          </a:p>
          <a:p>
            <a:pPr algn="l"/>
            <a:r>
              <a:rPr lang="en-US" dirty="0"/>
              <a:t>4. Seeking to implement projects that reduce child labor and increase the desire to return to school</a:t>
            </a:r>
          </a:p>
          <a:p>
            <a:pPr algn="l"/>
            <a:r>
              <a:rPr lang="en-US" dirty="0"/>
              <a:t>5. Communicating with relevant organizations and coordinating to achieve the goals.</a:t>
            </a:r>
          </a:p>
          <a:p>
            <a:pPr algn="l"/>
            <a:r>
              <a:rPr lang="en-US" dirty="0"/>
              <a:t>6. Building, renovating and equipping dilapidated schools to become suitable and attractive for study</a:t>
            </a:r>
          </a:p>
          <a:p>
            <a:pPr algn="l"/>
            <a:r>
              <a:rPr lang="en-US" dirty="0"/>
              <a:t>7. Reducing the phenomenon of violence against children that leads to disrupting their studies through psychological and social support for the child and his community</a:t>
            </a:r>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8B27-5F58-3393-C342-1883F6E96F23}"/>
              </a:ext>
            </a:extLst>
          </p:cNvPr>
          <p:cNvSpPr>
            <a:spLocks noGrp="1"/>
          </p:cNvSpPr>
          <p:nvPr>
            <p:ph type="title"/>
          </p:nvPr>
        </p:nvSpPr>
        <p:spPr>
          <a:xfrm>
            <a:off x="179512" y="704088"/>
            <a:ext cx="8784976" cy="1143000"/>
          </a:xfrm>
        </p:spPr>
        <p:txBody>
          <a:bodyPr>
            <a:noAutofit/>
          </a:bodyPr>
          <a:lstStyle/>
          <a:p>
            <a:pPr algn="ctr"/>
            <a:r>
              <a:rPr lang="en-US" sz="3600" b="1" dirty="0"/>
              <a:t>We help them create a safe learning </a:t>
            </a:r>
            <a:r>
              <a:rPr lang="ar-SA" sz="3600" b="1" dirty="0"/>
              <a:t>         </a:t>
            </a:r>
            <a:r>
              <a:rPr lang="en-US" sz="3600" b="1" dirty="0"/>
              <a:t>environment</a:t>
            </a:r>
            <a:endParaRPr lang="en-NL" sz="3600" b="1" dirty="0"/>
          </a:p>
        </p:txBody>
      </p:sp>
      <p:pic>
        <p:nvPicPr>
          <p:cNvPr id="9" name="Content Placeholder 8" descr="A hallway with windows and a tile floor&#10;&#10;Description automatically generated">
            <a:extLst>
              <a:ext uri="{FF2B5EF4-FFF2-40B4-BE49-F238E27FC236}">
                <a16:creationId xmlns:a16="http://schemas.microsoft.com/office/drawing/2014/main" id="{02E394B3-9BE6-58F6-C57F-D89151881B1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13792" y="2348879"/>
            <a:ext cx="3325416" cy="2924795"/>
          </a:xfrm>
        </p:spPr>
      </p:pic>
      <p:pic>
        <p:nvPicPr>
          <p:cNvPr id="11" name="Content Placeholder 10" descr="A group of people in a classroom&#10;&#10;Description automatically generated">
            <a:extLst>
              <a:ext uri="{FF2B5EF4-FFF2-40B4-BE49-F238E27FC236}">
                <a16:creationId xmlns:a16="http://schemas.microsoft.com/office/drawing/2014/main" id="{11232A2E-3DD3-A84C-A523-8EE247F1421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880"/>
            <a:ext cx="4038600" cy="2924795"/>
          </a:xfrm>
        </p:spPr>
      </p:pic>
    </p:spTree>
    <p:extLst>
      <p:ext uri="{BB962C8B-B14F-4D97-AF65-F5344CB8AC3E}">
        <p14:creationId xmlns:p14="http://schemas.microsoft.com/office/powerpoint/2010/main" val="18598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0990-F508-EFC3-77AC-91CB4F084061}"/>
              </a:ext>
            </a:extLst>
          </p:cNvPr>
          <p:cNvSpPr>
            <a:spLocks noGrp="1"/>
          </p:cNvSpPr>
          <p:nvPr>
            <p:ph type="title"/>
          </p:nvPr>
        </p:nvSpPr>
        <p:spPr>
          <a:xfrm>
            <a:off x="524656" y="692696"/>
            <a:ext cx="8229600" cy="1143000"/>
          </a:xfrm>
        </p:spPr>
        <p:txBody>
          <a:bodyPr>
            <a:normAutofit fontScale="90000"/>
          </a:bodyPr>
          <a:lstStyle/>
          <a:p>
            <a:br>
              <a:rPr lang="en-US" dirty="0"/>
            </a:br>
            <a:endParaRPr lang="en-NL" dirty="0"/>
          </a:p>
        </p:txBody>
      </p:sp>
      <p:sp>
        <p:nvSpPr>
          <p:cNvPr id="3" name="Content Placeholder 2">
            <a:extLst>
              <a:ext uri="{FF2B5EF4-FFF2-40B4-BE49-F238E27FC236}">
                <a16:creationId xmlns:a16="http://schemas.microsoft.com/office/drawing/2014/main" id="{85BA3B44-55B6-8398-21F0-3D38866832C9}"/>
              </a:ext>
            </a:extLst>
          </p:cNvPr>
          <p:cNvSpPr>
            <a:spLocks noGrp="1"/>
          </p:cNvSpPr>
          <p:nvPr>
            <p:ph idx="1"/>
          </p:nvPr>
        </p:nvSpPr>
        <p:spPr/>
        <p:txBody>
          <a:bodyPr>
            <a:normAutofit fontScale="85000" lnSpcReduction="10000"/>
          </a:bodyPr>
          <a:lstStyle/>
          <a:p>
            <a:r>
              <a:rPr lang="en-US" dirty="0"/>
              <a:t>Human Point seeks partnerships with local organizations that have an official status and are reliable in the countries where we work. There will be questionnaires and surveys that determine the needs of the target group based on their importance and priority. We will establish partnerships with international organizations and the United Nations to gain their trust in our work, since during the implementation of each project we will ensure the presence of a Human Point person on site and the exchange of </a:t>
            </a:r>
            <a:r>
              <a:rPr lang="en-US" dirty="0" err="1"/>
              <a:t>reportsThrough</a:t>
            </a:r>
            <a:r>
              <a:rPr lang="en-US" dirty="0"/>
              <a:t> consultation with government institutions, to facilitate our work and obtain the necessary approvals for our work. For this reason, we have created a planned strategic basis to continue our work successfully. A large number of children and girls have benefited from our programs.</a:t>
            </a:r>
            <a:endParaRPr lang="en-NL" dirty="0"/>
          </a:p>
        </p:txBody>
      </p:sp>
      <p:sp>
        <p:nvSpPr>
          <p:cNvPr id="5" name="TextBox 4">
            <a:extLst>
              <a:ext uri="{FF2B5EF4-FFF2-40B4-BE49-F238E27FC236}">
                <a16:creationId xmlns:a16="http://schemas.microsoft.com/office/drawing/2014/main" id="{B67434D7-2B61-06AF-4382-D1FF26EF2C1B}"/>
              </a:ext>
            </a:extLst>
          </p:cNvPr>
          <p:cNvSpPr txBox="1"/>
          <p:nvPr/>
        </p:nvSpPr>
        <p:spPr>
          <a:xfrm>
            <a:off x="971600" y="802531"/>
            <a:ext cx="7416824" cy="707886"/>
          </a:xfrm>
          <a:prstGeom prst="rect">
            <a:avLst/>
          </a:prstGeom>
          <a:noFill/>
        </p:spPr>
        <p:txBody>
          <a:bodyPr wrap="square">
            <a:spAutoFit/>
          </a:bodyPr>
          <a:lstStyle/>
          <a:p>
            <a:r>
              <a:rPr lang="en-US" sz="2000" dirty="0">
                <a:solidFill>
                  <a:schemeClr val="accent1">
                    <a:lumMod val="75000"/>
                  </a:schemeClr>
                </a:solidFill>
              </a:rPr>
              <a:t>What method does your organization use to make decisions about setting priorities and working methods for the coming years?</a:t>
            </a:r>
            <a:endParaRPr lang="en-NL" sz="2000" dirty="0">
              <a:solidFill>
                <a:schemeClr val="accent1">
                  <a:lumMod val="75000"/>
                </a:schemeClr>
              </a:solidFill>
            </a:endParaRPr>
          </a:p>
        </p:txBody>
      </p:sp>
    </p:spTree>
    <p:extLst>
      <p:ext uri="{BB962C8B-B14F-4D97-AF65-F5344CB8AC3E}">
        <p14:creationId xmlns:p14="http://schemas.microsoft.com/office/powerpoint/2010/main" val="211502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3"/>
            <a:ext cx="6480720" cy="936104"/>
          </a:xfrm>
        </p:spPr>
        <p:txBody>
          <a:bodyPr/>
          <a:lstStyle/>
          <a:p>
            <a:pPr algn="ctr"/>
            <a:r>
              <a:rPr lang="en-US" dirty="0">
                <a:solidFill>
                  <a:schemeClr val="accent6">
                    <a:lumMod val="60000"/>
                    <a:lumOff val="40000"/>
                  </a:schemeClr>
                </a:solidFill>
              </a:rPr>
              <a:t>Work History</a:t>
            </a:r>
            <a:r>
              <a:rPr lang="en-US" dirty="0"/>
              <a:t> </a:t>
            </a:r>
            <a:endParaRPr lang="nl-NL" dirty="0"/>
          </a:p>
        </p:txBody>
      </p:sp>
      <p:sp>
        <p:nvSpPr>
          <p:cNvPr id="3" name="Subtitle 2"/>
          <p:cNvSpPr>
            <a:spLocks noGrp="1"/>
          </p:cNvSpPr>
          <p:nvPr>
            <p:ph type="subTitle" idx="1"/>
          </p:nvPr>
        </p:nvSpPr>
        <p:spPr>
          <a:xfrm>
            <a:off x="467544" y="1340768"/>
            <a:ext cx="8280920" cy="5040560"/>
          </a:xfrm>
        </p:spPr>
        <p:txBody>
          <a:bodyPr>
            <a:normAutofit/>
          </a:bodyPr>
          <a:lstStyle/>
          <a:p>
            <a:pPr marL="514350" indent="-514350" algn="l"/>
            <a:r>
              <a:rPr lang="en-US" sz="2000" dirty="0"/>
              <a:t>Future Projects</a:t>
            </a:r>
            <a:r>
              <a:rPr lang="ar-SA" sz="2000" dirty="0"/>
              <a:t>  </a:t>
            </a:r>
            <a:r>
              <a:rPr lang="en-GB" sz="2000" dirty="0"/>
              <a:t>in </a:t>
            </a:r>
            <a:r>
              <a:rPr lang="en-GB" sz="2000" dirty="0" err="1"/>
              <a:t>netherlands</a:t>
            </a:r>
            <a:endParaRPr lang="en-GB" sz="2000" dirty="0"/>
          </a:p>
          <a:p>
            <a:pPr marL="514350" indent="-514350" algn="l"/>
            <a:r>
              <a:rPr lang="en-US" sz="2000" dirty="0"/>
              <a:t>Theoretical driving education project in </a:t>
            </a:r>
            <a:r>
              <a:rPr lang="en-US" sz="2000" dirty="0" err="1"/>
              <a:t>netherlands</a:t>
            </a:r>
            <a:endParaRPr lang="en-US" sz="2000" dirty="0"/>
          </a:p>
          <a:p>
            <a:pPr marL="514350" indent="-514350" algn="l"/>
            <a:r>
              <a:rPr lang="en-US" sz="2000" dirty="0"/>
              <a:t>Establishing a charity market whose proceeds go to foreign aid from the poor and orphans</a:t>
            </a:r>
          </a:p>
          <a:p>
            <a:pPr marL="514350" indent="-514350" algn="l"/>
            <a:r>
              <a:rPr lang="en-US" sz="2000" dirty="0"/>
              <a:t>Holding activities for children in Dutch schools and poor countries</a:t>
            </a:r>
          </a:p>
          <a:p>
            <a:pPr marL="514350" indent="-514350" algn="l"/>
            <a:r>
              <a:rPr lang="en-US" sz="2000" dirty="0"/>
              <a:t>Projects to build, maintain and equip dilapidated and war-damaged schools</a:t>
            </a:r>
          </a:p>
          <a:p>
            <a:pPr marL="514350" indent="-514350" algn="l"/>
            <a:r>
              <a:rPr lang="en-US" sz="2000" dirty="0"/>
              <a:t>Supplying schools with stationery and clothes to distribute to poor and needy children</a:t>
            </a:r>
          </a:p>
          <a:p>
            <a:pPr marL="514350" indent="-514350" algn="l"/>
            <a:r>
              <a:rPr lang="en-US" sz="2000" dirty="0"/>
              <a:t>Holding donation campaigns to help children complete their education</a:t>
            </a:r>
          </a:p>
          <a:p>
            <a:pPr marL="514350" indent="-514350" algn="l"/>
            <a:r>
              <a:rPr lang="en-US" sz="2000" dirty="0"/>
              <a:t>Awareness campaigns about violence against children</a:t>
            </a:r>
          </a:p>
          <a:p>
            <a:pPr marL="514350" indent="-514350" algn="l"/>
            <a:r>
              <a:rPr lang="en-US" sz="2000" dirty="0"/>
              <a:t>Projects to reduce child labor and return them to their studies</a:t>
            </a:r>
          </a:p>
          <a:p>
            <a:pPr marL="514350" indent="-514350" algn="l"/>
            <a:r>
              <a:rPr lang="en-US" sz="2000" dirty="0"/>
              <a:t>Donation and grant funds in the Netherlands</a:t>
            </a:r>
            <a:endParaRPr lang="ar-SA" sz="2000" dirty="0"/>
          </a:p>
          <a:p>
            <a:pPr marL="514350" indent="-514350" algn="l">
              <a:buFont typeface="+mj-lt"/>
              <a:buAutoNum type="arabicPeriod"/>
            </a:pPr>
            <a:endParaRPr lang="ar-SA" dirty="0"/>
          </a:p>
          <a:p>
            <a:pPr marL="514350" indent="-514350" algn="l">
              <a:buFont typeface="+mj-lt"/>
              <a:buAutoNum type="arabicPeriod"/>
            </a:pPr>
            <a:endParaRPr lang="ar-SA" dirty="0"/>
          </a:p>
          <a:p>
            <a:pPr marL="514350" indent="-514350" algn="l">
              <a:buFont typeface="+mj-lt"/>
              <a:buAutoNum type="arabicPeriod"/>
            </a:pPr>
            <a:endParaRPr lang="ar-SA" dirty="0"/>
          </a:p>
          <a:p>
            <a:pPr marL="514350" indent="-514350" algn="l"/>
            <a:endParaRPr lang="ar-SA" dirty="0"/>
          </a:p>
          <a:p>
            <a:pPr marL="514350" indent="-514350" algn="l">
              <a:buFont typeface="+mj-lt"/>
              <a:buAutoNum type="arabicPeriod"/>
            </a:pPr>
            <a:endParaRPr 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851648" cy="1080120"/>
          </a:xfrm>
        </p:spPr>
        <p:txBody>
          <a:bodyPr>
            <a:normAutofit/>
          </a:bodyPr>
          <a:lstStyle/>
          <a:p>
            <a:pPr algn="l"/>
            <a:r>
              <a:rPr lang="nl-NL" sz="2800" dirty="0"/>
              <a:t>Futur Projects outside the Netherlands</a:t>
            </a:r>
          </a:p>
        </p:txBody>
      </p:sp>
      <p:sp>
        <p:nvSpPr>
          <p:cNvPr id="3" name="Subtitle 2"/>
          <p:cNvSpPr>
            <a:spLocks noGrp="1"/>
          </p:cNvSpPr>
          <p:nvPr>
            <p:ph type="subTitle" idx="1"/>
          </p:nvPr>
        </p:nvSpPr>
        <p:spPr>
          <a:xfrm>
            <a:off x="533400" y="1628800"/>
            <a:ext cx="7854696" cy="4896544"/>
          </a:xfrm>
        </p:spPr>
        <p:txBody>
          <a:bodyPr>
            <a:normAutofit/>
          </a:bodyPr>
          <a:lstStyle/>
          <a:p>
            <a:pPr marL="514350" indent="-514350" algn="l">
              <a:buFont typeface="+mj-lt"/>
              <a:buAutoNum type="arabicPeriod"/>
            </a:pPr>
            <a:r>
              <a:rPr lang="en-US" sz="2000" dirty="0"/>
              <a:t>Project to clothe children with clothes and school supplies for children in poor and marginalized </a:t>
            </a:r>
            <a:r>
              <a:rPr lang="en-US" sz="2000" dirty="0" err="1"/>
              <a:t>communitiesMaintenance</a:t>
            </a:r>
            <a:r>
              <a:rPr lang="en-US" sz="2000" dirty="0"/>
              <a:t> and equipping of schools in the governorates of Iraq where the illiteracy rate and school dropout rates are high due to the poor condition of </a:t>
            </a:r>
            <a:r>
              <a:rPr lang="en-US" sz="2000" dirty="0" err="1"/>
              <a:t>schoolsProject</a:t>
            </a:r>
            <a:r>
              <a:rPr lang="en-US" sz="2000" dirty="0"/>
              <a:t> for child labor and the return of children to </a:t>
            </a:r>
            <a:r>
              <a:rPr lang="en-US" sz="2000" dirty="0" err="1"/>
              <a:t>schoolsProject</a:t>
            </a:r>
            <a:r>
              <a:rPr lang="en-US" sz="2000" dirty="0"/>
              <a:t> to spread children's rights through play Courses for local organizations in Iraq to apply them practically to spread children's rights in cooperation with children's families with the participation of all organizations in Iraq</a:t>
            </a:r>
            <a:endParaRPr lang="nl-NL"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6990928" cy="905272"/>
          </a:xfrm>
        </p:spPr>
        <p:txBody>
          <a:bodyPr>
            <a:normAutofit fontScale="90000"/>
          </a:bodyPr>
          <a:lstStyle/>
          <a:p>
            <a:pPr algn="ctr"/>
            <a:r>
              <a:rPr lang="en-US" dirty="0"/>
              <a:t>We need to finance future projects</a:t>
            </a:r>
            <a:endParaRPr lang="nl-NL" dirty="0"/>
          </a:p>
        </p:txBody>
      </p:sp>
      <p:sp>
        <p:nvSpPr>
          <p:cNvPr id="3" name="Subtitle 2"/>
          <p:cNvSpPr>
            <a:spLocks noGrp="1"/>
          </p:cNvSpPr>
          <p:nvPr>
            <p:ph type="subTitle" idx="1"/>
          </p:nvPr>
        </p:nvSpPr>
        <p:spPr>
          <a:xfrm>
            <a:off x="179512" y="1772816"/>
            <a:ext cx="8784976" cy="3168352"/>
          </a:xfrm>
        </p:spPr>
        <p:txBody>
          <a:bodyPr>
            <a:normAutofit lnSpcReduction="10000"/>
          </a:bodyPr>
          <a:lstStyle/>
          <a:p>
            <a:pPr algn="l"/>
            <a:r>
              <a:rPr lang="ar-SA" sz="2400" dirty="0"/>
              <a:t>-</a:t>
            </a:r>
            <a:r>
              <a:rPr lang="en-US" sz="2400" dirty="0"/>
              <a:t>1- Charity funds in the Netherlands</a:t>
            </a:r>
            <a:endParaRPr lang="ar-SA" sz="2400" dirty="0"/>
          </a:p>
          <a:p>
            <a:pPr algn="l"/>
            <a:r>
              <a:rPr lang="en-US" sz="2400" dirty="0"/>
              <a:t>2- Grants from international and UN organizations</a:t>
            </a:r>
            <a:endParaRPr lang="ar-SA" sz="2400" dirty="0"/>
          </a:p>
          <a:p>
            <a:pPr algn="l"/>
            <a:r>
              <a:rPr lang="en-US" sz="2400" dirty="0"/>
              <a:t>3- Donation campaigns from people in the Netherlands</a:t>
            </a:r>
            <a:endParaRPr lang="ar-SA" sz="2400" dirty="0"/>
          </a:p>
          <a:p>
            <a:pPr algn="l"/>
            <a:r>
              <a:rPr lang="en-US" sz="2400" dirty="0"/>
              <a:t>4- Holding bazaars and social invitations in the Netherlands</a:t>
            </a:r>
            <a:endParaRPr lang="ar-SA" sz="2400" dirty="0"/>
          </a:p>
          <a:p>
            <a:pPr algn="l"/>
            <a:r>
              <a:rPr lang="en-US" sz="2400" dirty="0"/>
              <a:t>5- Donations from local organizations in the Netherlands and abroad</a:t>
            </a:r>
            <a:endParaRPr lang="ar-SA" sz="2400" dirty="0"/>
          </a:p>
          <a:p>
            <a:pPr algn="l"/>
            <a:r>
              <a:rPr lang="en-US" sz="2400" dirty="0"/>
              <a:t>6- Donating part of the taxes on companies and institutions</a:t>
            </a:r>
            <a:endParaRPr lang="ar-SA" sz="2400" dirty="0"/>
          </a:p>
          <a:p>
            <a:pPr algn="l"/>
            <a:r>
              <a:rPr lang="en-US" sz="2400" dirty="0"/>
              <a:t>7- Donating via campaigns on social media and the Internet</a:t>
            </a:r>
            <a:endParaRPr lang="nl-NL"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0728"/>
            <a:ext cx="8229600" cy="1367978"/>
          </a:xfrm>
        </p:spPr>
        <p:txBody>
          <a:bodyPr>
            <a:noAutofit/>
          </a:bodyPr>
          <a:lstStyle/>
          <a:p>
            <a:pPr algn="ctr"/>
            <a:r>
              <a:rPr lang="en-US" sz="4000" b="1" dirty="0"/>
              <a:t>This is the state of children if they </a:t>
            </a:r>
            <a:r>
              <a:rPr lang="ar-SA" sz="4000" b="1" dirty="0"/>
              <a:t> </a:t>
            </a:r>
            <a:r>
              <a:rPr lang="en-US" sz="4000" b="1" dirty="0"/>
              <a:t>leave their studies</a:t>
            </a:r>
            <a:endParaRPr lang="nl-NL" sz="4000" b="1" dirty="0"/>
          </a:p>
        </p:txBody>
      </p:sp>
      <p:pic>
        <p:nvPicPr>
          <p:cNvPr id="5" name="Content Placeholder 4" descr="Syrian_refugees1.jpg"/>
          <p:cNvPicPr>
            <a:picLocks noGrp="1" noChangeAspect="1"/>
          </p:cNvPicPr>
          <p:nvPr>
            <p:ph sz="half" idx="1"/>
          </p:nvPr>
        </p:nvPicPr>
        <p:blipFill>
          <a:blip r:embed="rId2" cstate="print"/>
          <a:stretch>
            <a:fillRect/>
          </a:stretch>
        </p:blipFill>
        <p:spPr>
          <a:xfrm>
            <a:off x="457200" y="2792965"/>
            <a:ext cx="4038600" cy="2689708"/>
          </a:xfrm>
        </p:spPr>
      </p:pic>
      <p:pic>
        <p:nvPicPr>
          <p:cNvPr id="6" name="Content Placeholder 5" descr="75241041_993925610954620_7288920742421331968_n.jpg"/>
          <p:cNvPicPr>
            <a:picLocks noGrp="1" noChangeAspect="1"/>
          </p:cNvPicPr>
          <p:nvPr>
            <p:ph sz="half" idx="2"/>
          </p:nvPr>
        </p:nvPicPr>
        <p:blipFill>
          <a:blip r:embed="rId3" cstate="print"/>
          <a:stretch>
            <a:fillRect/>
          </a:stretch>
        </p:blipFill>
        <p:spPr>
          <a:xfrm>
            <a:off x="4648200" y="2623344"/>
            <a:ext cx="4038600" cy="30289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404664"/>
            <a:ext cx="5616624" cy="1154559"/>
          </a:xfrm>
        </p:spPr>
        <p:txBody>
          <a:bodyPr>
            <a:normAutofit fontScale="90000"/>
          </a:bodyPr>
          <a:lstStyle/>
          <a:p>
            <a:r>
              <a:rPr lang="en-US" altLang="zh-CN" dirty="0">
                <a:solidFill>
                  <a:schemeClr val="accent6">
                    <a:lumMod val="60000"/>
                    <a:lumOff val="40000"/>
                  </a:schemeClr>
                </a:solidFill>
              </a:rPr>
              <a:t>Registration Details</a:t>
            </a:r>
            <a:endParaRPr lang="nl-NL" dirty="0"/>
          </a:p>
        </p:txBody>
      </p:sp>
      <p:sp>
        <p:nvSpPr>
          <p:cNvPr id="3" name="Subtitle 2"/>
          <p:cNvSpPr>
            <a:spLocks noGrp="1"/>
          </p:cNvSpPr>
          <p:nvPr>
            <p:ph type="subTitle" idx="1"/>
          </p:nvPr>
        </p:nvSpPr>
        <p:spPr>
          <a:xfrm>
            <a:off x="179512" y="1628800"/>
            <a:ext cx="8712968" cy="4680520"/>
          </a:xfrm>
        </p:spPr>
        <p:txBody>
          <a:bodyPr>
            <a:normAutofit/>
          </a:bodyPr>
          <a:lstStyle/>
          <a:p>
            <a:pPr marL="420624" indent="-384048" algn="l">
              <a:buFont typeface="Wingdings" pitchFamily="2" charset="2"/>
              <a:buChar char="§"/>
              <a:defRPr/>
            </a:pPr>
            <a:r>
              <a:rPr lang="en-US" sz="2400" dirty="0">
                <a:solidFill>
                  <a:schemeClr val="tx1"/>
                </a:solidFill>
                <a:latin typeface="Britannic Bold" pitchFamily="34" charset="0"/>
              </a:rPr>
              <a:t>Registration Number in Nederland:-                                       </a:t>
            </a:r>
            <a:r>
              <a:rPr lang="nl-NL" sz="2400" b="1" dirty="0">
                <a:solidFill>
                  <a:schemeClr val="tx1"/>
                </a:solidFill>
              </a:rPr>
              <a:t>KVK: 75694417 - RSIN: 860365116       ANBI</a:t>
            </a:r>
          </a:p>
          <a:p>
            <a:pPr marL="420624" indent="-384048" algn="l">
              <a:defRPr/>
            </a:pPr>
            <a:endParaRPr lang="en-GB" b="1" dirty="0">
              <a:solidFill>
                <a:schemeClr val="tx1"/>
              </a:solidFill>
              <a:latin typeface="Candara" pitchFamily="34" charset="0"/>
            </a:endParaRPr>
          </a:p>
          <a:p>
            <a:pPr marL="420624" indent="-384048" algn="l">
              <a:buFont typeface="Wingdings" pitchFamily="2" charset="2"/>
              <a:buChar char="§"/>
              <a:defRPr/>
            </a:pPr>
            <a:r>
              <a:rPr lang="en-GB" dirty="0">
                <a:solidFill>
                  <a:schemeClr val="tx1"/>
                </a:solidFill>
                <a:latin typeface="Britannic Bold" pitchFamily="34" charset="0"/>
              </a:rPr>
              <a:t>Legal Status :-  </a:t>
            </a:r>
            <a:r>
              <a:rPr lang="en-GB" b="1" dirty="0">
                <a:solidFill>
                  <a:schemeClr val="tx1"/>
                </a:solidFill>
                <a:latin typeface="Candara" pitchFamily="34" charset="0"/>
              </a:rPr>
              <a:t> </a:t>
            </a:r>
            <a:r>
              <a:rPr lang="en-GB" b="1" dirty="0" err="1">
                <a:solidFill>
                  <a:schemeClr val="tx1"/>
                </a:solidFill>
                <a:latin typeface="Candara" pitchFamily="34" charset="0"/>
              </a:rPr>
              <a:t>Uittreksel</a:t>
            </a:r>
            <a:r>
              <a:rPr lang="en-GB" b="1" dirty="0">
                <a:solidFill>
                  <a:schemeClr val="tx1"/>
                </a:solidFill>
                <a:latin typeface="Candara" pitchFamily="34" charset="0"/>
              </a:rPr>
              <a:t> </a:t>
            </a:r>
            <a:r>
              <a:rPr lang="en-GB" b="1" dirty="0" err="1">
                <a:solidFill>
                  <a:schemeClr val="tx1"/>
                </a:solidFill>
                <a:latin typeface="Candara" pitchFamily="34" charset="0"/>
              </a:rPr>
              <a:t>Handelsregister</a:t>
            </a:r>
            <a:r>
              <a:rPr lang="en-GB" b="1" dirty="0">
                <a:solidFill>
                  <a:schemeClr val="tx1"/>
                </a:solidFill>
                <a:latin typeface="Candara" pitchFamily="34" charset="0"/>
              </a:rPr>
              <a:t> </a:t>
            </a:r>
            <a:r>
              <a:rPr lang="en-GB" b="1" dirty="0" err="1">
                <a:solidFill>
                  <a:schemeClr val="tx1"/>
                </a:solidFill>
                <a:latin typeface="Candara" pitchFamily="34" charset="0"/>
              </a:rPr>
              <a:t>Kamer</a:t>
            </a:r>
            <a:r>
              <a:rPr lang="en-GB" b="1" dirty="0">
                <a:solidFill>
                  <a:schemeClr val="tx1"/>
                </a:solidFill>
                <a:latin typeface="Candara" pitchFamily="34" charset="0"/>
              </a:rPr>
              <a:t> van </a:t>
            </a:r>
            <a:r>
              <a:rPr lang="en-GB" b="1" dirty="0" err="1">
                <a:solidFill>
                  <a:schemeClr val="tx1"/>
                </a:solidFill>
                <a:latin typeface="Candara" pitchFamily="34" charset="0"/>
              </a:rPr>
              <a:t>Koophandel</a:t>
            </a:r>
            <a:endParaRPr lang="en-GB" b="1" dirty="0">
              <a:solidFill>
                <a:schemeClr val="tx1"/>
              </a:solidFill>
              <a:latin typeface="Candara" pitchFamily="34" charset="0"/>
            </a:endParaRPr>
          </a:p>
          <a:p>
            <a:pPr marL="420624" indent="-384048" algn="l">
              <a:defRPr/>
            </a:pPr>
            <a:endParaRPr lang="en-GB" b="1" dirty="0">
              <a:solidFill>
                <a:schemeClr val="tx1"/>
              </a:solidFill>
              <a:latin typeface="Candara" pitchFamily="34" charset="0"/>
            </a:endParaRPr>
          </a:p>
          <a:p>
            <a:pPr marL="420624" indent="-384048" algn="l">
              <a:buFont typeface="Wingdings" pitchFamily="2" charset="2"/>
              <a:buChar char="§"/>
              <a:defRPr/>
            </a:pPr>
            <a:r>
              <a:rPr lang="en-GB" dirty="0">
                <a:solidFill>
                  <a:schemeClr val="tx1"/>
                </a:solidFill>
                <a:latin typeface="Britannic Bold" pitchFamily="34" charset="0"/>
              </a:rPr>
              <a:t>Date of Registration:   </a:t>
            </a:r>
            <a:r>
              <a:rPr lang="en-NL" dirty="0"/>
              <a:t>19-12-2016</a:t>
            </a:r>
            <a:endParaRPr lang="en-GB" b="1" dirty="0">
              <a:solidFill>
                <a:schemeClr val="tx1"/>
              </a:solidFill>
              <a:latin typeface="Candara" pitchFamily="34" charset="0"/>
            </a:endParaRPr>
          </a:p>
          <a:p>
            <a:endParaRPr lang="nl-NL"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Theoretical driving course for refugees in the Netherlands</a:t>
            </a:r>
            <a:endParaRPr lang="nl-NL" dirty="0"/>
          </a:p>
        </p:txBody>
      </p:sp>
      <p:pic>
        <p:nvPicPr>
          <p:cNvPr id="5" name="Content Placeholder 4" descr="IMG-20200116-WA0013.jpg"/>
          <p:cNvPicPr>
            <a:picLocks noGrp="1" noChangeAspect="1"/>
          </p:cNvPicPr>
          <p:nvPr>
            <p:ph sz="half" idx="1"/>
          </p:nvPr>
        </p:nvPicPr>
        <p:blipFill>
          <a:blip r:embed="rId2" cstate="print"/>
          <a:stretch>
            <a:fillRect/>
          </a:stretch>
        </p:blipFill>
        <p:spPr>
          <a:xfrm rot="16200000">
            <a:off x="1365257" y="1920875"/>
            <a:ext cx="2222486" cy="4433888"/>
          </a:xfrm>
        </p:spPr>
      </p:pic>
      <p:pic>
        <p:nvPicPr>
          <p:cNvPr id="6" name="Content Placeholder 5" descr="IMG-20200116-WA0018.jpg"/>
          <p:cNvPicPr>
            <a:picLocks noGrp="1" noChangeAspect="1"/>
          </p:cNvPicPr>
          <p:nvPr>
            <p:ph sz="half" idx="2"/>
          </p:nvPr>
        </p:nvPicPr>
        <p:blipFill>
          <a:blip r:embed="rId3" cstate="print"/>
          <a:stretch>
            <a:fillRect/>
          </a:stretch>
        </p:blipFill>
        <p:spPr>
          <a:xfrm rot="16200000">
            <a:off x="5556257" y="1920875"/>
            <a:ext cx="2222486" cy="44338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476672"/>
            <a:ext cx="5470376" cy="938535"/>
          </a:xfrm>
        </p:spPr>
        <p:txBody>
          <a:bodyPr/>
          <a:lstStyle/>
          <a:p>
            <a:pPr algn="ctr"/>
            <a:r>
              <a:rPr lang="en-US" altLang="zh-CN" dirty="0">
                <a:solidFill>
                  <a:schemeClr val="accent6">
                    <a:lumMod val="60000"/>
                    <a:lumOff val="40000"/>
                  </a:schemeClr>
                </a:solidFill>
              </a:rPr>
              <a:t>Personnel</a:t>
            </a:r>
            <a:endParaRPr lang="nl-NL" dirty="0"/>
          </a:p>
        </p:txBody>
      </p:sp>
      <p:sp>
        <p:nvSpPr>
          <p:cNvPr id="3" name="Subtitle 2"/>
          <p:cNvSpPr>
            <a:spLocks noGrp="1"/>
          </p:cNvSpPr>
          <p:nvPr>
            <p:ph type="subTitle" idx="1"/>
          </p:nvPr>
        </p:nvSpPr>
        <p:spPr>
          <a:xfrm>
            <a:off x="611560" y="1484784"/>
            <a:ext cx="7992888" cy="4536504"/>
          </a:xfrm>
        </p:spPr>
        <p:txBody>
          <a:bodyPr>
            <a:normAutofit/>
          </a:bodyPr>
          <a:lstStyle/>
          <a:p>
            <a:pPr>
              <a:buFont typeface="Wingdings" pitchFamily="2" charset="2"/>
              <a:buChar char="§"/>
            </a:pPr>
            <a:endParaRPr lang="en-US" dirty="0">
              <a:latin typeface="Britannic Bold" pitchFamily="34" charset="0"/>
            </a:endParaRPr>
          </a:p>
          <a:p>
            <a:pPr algn="l">
              <a:buFont typeface="Wingdings" pitchFamily="2" charset="2"/>
              <a:buChar char="§"/>
            </a:pPr>
            <a:r>
              <a:rPr lang="en-US" dirty="0">
                <a:latin typeface="Britannic Bold" pitchFamily="34" charset="0"/>
              </a:rPr>
              <a:t>   Number of Board Members : </a:t>
            </a:r>
            <a:r>
              <a:rPr lang="ar-SA" dirty="0">
                <a:latin typeface="Candara" pitchFamily="34" charset="0"/>
              </a:rPr>
              <a:t>3</a:t>
            </a:r>
            <a:r>
              <a:rPr lang="en-US" dirty="0">
                <a:latin typeface="Candara" pitchFamily="34" charset="0"/>
              </a:rPr>
              <a:t> members</a:t>
            </a:r>
          </a:p>
          <a:p>
            <a:pPr algn="l">
              <a:buFont typeface="Wingdings" pitchFamily="2" charset="2"/>
              <a:buChar char="§"/>
            </a:pPr>
            <a:endParaRPr lang="en-US" dirty="0"/>
          </a:p>
          <a:p>
            <a:pPr algn="l">
              <a:buFont typeface="Wingdings" pitchFamily="2" charset="2"/>
              <a:buChar char="§"/>
            </a:pPr>
            <a:r>
              <a:rPr lang="en-US" dirty="0">
                <a:latin typeface="Britannic Bold" pitchFamily="34" charset="0"/>
              </a:rPr>
              <a:t>  Number of Staff Members :2 </a:t>
            </a:r>
            <a:r>
              <a:rPr lang="en-US" dirty="0">
                <a:latin typeface="Candara" pitchFamily="34" charset="0"/>
              </a:rPr>
              <a:t>members </a:t>
            </a:r>
            <a:endParaRPr lang="ar-JO" dirty="0">
              <a:latin typeface="Candara" pitchFamily="34" charset="0"/>
            </a:endParaRPr>
          </a:p>
          <a:p>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3"/>
            <a:ext cx="7772400" cy="1008112"/>
          </a:xfrm>
        </p:spPr>
        <p:txBody>
          <a:bodyPr/>
          <a:lstStyle/>
          <a:p>
            <a:pPr algn="ctr"/>
            <a:r>
              <a:rPr lang="en-US" altLang="zh-CN" dirty="0">
                <a:solidFill>
                  <a:schemeClr val="accent6">
                    <a:lumMod val="60000"/>
                    <a:lumOff val="40000"/>
                  </a:schemeClr>
                </a:solidFill>
              </a:rPr>
              <a:t>Beneficiaries</a:t>
            </a:r>
            <a:endParaRPr lang="nl-NL" dirty="0"/>
          </a:p>
        </p:txBody>
      </p:sp>
      <p:sp>
        <p:nvSpPr>
          <p:cNvPr id="3" name="Subtitle 2"/>
          <p:cNvSpPr>
            <a:spLocks noGrp="1"/>
          </p:cNvSpPr>
          <p:nvPr>
            <p:ph type="subTitle" idx="1"/>
          </p:nvPr>
        </p:nvSpPr>
        <p:spPr>
          <a:xfrm>
            <a:off x="395536" y="1484784"/>
            <a:ext cx="8352928" cy="4968552"/>
          </a:xfrm>
        </p:spPr>
        <p:txBody>
          <a:bodyPr>
            <a:normAutofit/>
          </a:bodyPr>
          <a:lstStyle/>
          <a:p>
            <a:pPr algn="l">
              <a:buFont typeface="Wingdings" pitchFamily="2" charset="2"/>
              <a:buChar char="§"/>
            </a:pPr>
            <a:r>
              <a:rPr lang="en-US" b="1" dirty="0">
                <a:solidFill>
                  <a:schemeClr val="tx1"/>
                </a:solidFill>
                <a:latin typeface="Britannic Bold" pitchFamily="34" charset="0"/>
              </a:rPr>
              <a:t>Direct Beneficiaries </a:t>
            </a:r>
            <a:r>
              <a:rPr lang="en-US" dirty="0">
                <a:latin typeface="Britannic Bold" pitchFamily="34" charset="0"/>
              </a:rPr>
              <a:t>: </a:t>
            </a:r>
            <a:r>
              <a:rPr lang="en-US" dirty="0">
                <a:latin typeface="Candara" pitchFamily="34" charset="0"/>
              </a:rPr>
              <a:t>Children</a:t>
            </a:r>
            <a:r>
              <a:rPr lang="ar-SA" dirty="0">
                <a:latin typeface="Candara" pitchFamily="34" charset="0"/>
              </a:rPr>
              <a:t> </a:t>
            </a:r>
            <a:r>
              <a:rPr lang="en-US" dirty="0">
                <a:latin typeface="Candara" pitchFamily="34" charset="0"/>
              </a:rPr>
              <a:t> and girls  in the world ; particularly orphans, poor, and </a:t>
            </a:r>
            <a:r>
              <a:rPr lang="en-US" dirty="0"/>
              <a:t>Refugees and people in </a:t>
            </a:r>
            <a:r>
              <a:rPr lang="en-US" dirty="0" err="1"/>
              <a:t>Nederlands</a:t>
            </a:r>
            <a:r>
              <a:rPr lang="en-US" dirty="0"/>
              <a:t>.</a:t>
            </a:r>
            <a:endParaRPr lang="en-US" dirty="0">
              <a:latin typeface="Candara" pitchFamily="34" charset="0"/>
            </a:endParaRPr>
          </a:p>
          <a:p>
            <a:pPr algn="l"/>
            <a:endParaRPr lang="en-US" dirty="0">
              <a:solidFill>
                <a:schemeClr val="tx1"/>
              </a:solidFill>
            </a:endParaRPr>
          </a:p>
          <a:p>
            <a:pPr algn="l">
              <a:buFont typeface="Wingdings" pitchFamily="2" charset="2"/>
              <a:buChar char="§"/>
            </a:pPr>
            <a:r>
              <a:rPr lang="en-US" dirty="0">
                <a:solidFill>
                  <a:schemeClr val="tx1"/>
                </a:solidFill>
                <a:latin typeface="Britannic Bold" pitchFamily="34" charset="0"/>
              </a:rPr>
              <a:t>Indirect Beneficiaries </a:t>
            </a:r>
            <a:r>
              <a:rPr lang="en-US" dirty="0">
                <a:latin typeface="Britannic Bold" pitchFamily="34" charset="0"/>
              </a:rPr>
              <a:t>: </a:t>
            </a:r>
            <a:r>
              <a:rPr lang="en-US" dirty="0">
                <a:latin typeface="Candara" pitchFamily="34" charset="0"/>
              </a:rPr>
              <a:t>Needy families in Baghdad Second </a:t>
            </a:r>
            <a:r>
              <a:rPr lang="en-US" dirty="0" err="1">
                <a:latin typeface="Candara" pitchFamily="34" charset="0"/>
              </a:rPr>
              <a:t>Rusafa</a:t>
            </a:r>
            <a:r>
              <a:rPr lang="en-US" dirty="0">
                <a:latin typeface="Candara" pitchFamily="34" charset="0"/>
              </a:rPr>
              <a:t> ; </a:t>
            </a:r>
            <a:r>
              <a:rPr lang="en-US" dirty="0" err="1">
                <a:latin typeface="Candara" pitchFamily="34" charset="0"/>
              </a:rPr>
              <a:t>Mousl</a:t>
            </a:r>
            <a:r>
              <a:rPr lang="en-US" dirty="0">
                <a:latin typeface="Candara" pitchFamily="34" charset="0"/>
              </a:rPr>
              <a:t>, </a:t>
            </a:r>
            <a:r>
              <a:rPr lang="en-US" dirty="0" err="1">
                <a:latin typeface="Candara" pitchFamily="34" charset="0"/>
              </a:rPr>
              <a:t>zacho</a:t>
            </a:r>
            <a:endParaRPr lang="en-US" dirty="0">
              <a:latin typeface="Candara" pitchFamily="34" charset="0"/>
            </a:endParaRPr>
          </a:p>
          <a:p>
            <a:pPr algn="l">
              <a:buFont typeface="Wingdings" pitchFamily="2" charset="2"/>
              <a:buChar char="§"/>
            </a:pPr>
            <a:r>
              <a:rPr lang="en-US" dirty="0">
                <a:latin typeface="Candara" pitchFamily="34" charset="0"/>
              </a:rPr>
              <a:t>, </a:t>
            </a:r>
            <a:r>
              <a:rPr lang="en-US" dirty="0" err="1">
                <a:latin typeface="Candara" pitchFamily="34" charset="0"/>
              </a:rPr>
              <a:t>babyel</a:t>
            </a:r>
            <a:r>
              <a:rPr lang="en-US" dirty="0">
                <a:latin typeface="Candara" pitchFamily="34" charset="0"/>
              </a:rPr>
              <a:t>….</a:t>
            </a:r>
            <a:r>
              <a:rPr lang="en-US" dirty="0" err="1">
                <a:latin typeface="Candara" pitchFamily="34" charset="0"/>
              </a:rPr>
              <a:t>ect</a:t>
            </a:r>
            <a:endParaRPr lang="en-US" dirty="0">
              <a:latin typeface="Candara" pitchFamily="34" charset="0"/>
            </a:endParaRPr>
          </a:p>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to child labor in the world</a:t>
            </a:r>
            <a:endParaRPr lang="nl-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99592" y="2204864"/>
            <a:ext cx="6508948" cy="3718560"/>
          </a:xfrm>
        </p:spPr>
      </p:pic>
      <p:sp>
        <p:nvSpPr>
          <p:cNvPr id="7" name="Multiplication Sign 6">
            <a:extLst>
              <a:ext uri="{FF2B5EF4-FFF2-40B4-BE49-F238E27FC236}">
                <a16:creationId xmlns:a16="http://schemas.microsoft.com/office/drawing/2014/main" id="{2901CC18-3BE3-8A19-0672-697B77CBDEA8}"/>
              </a:ext>
            </a:extLst>
          </p:cNvPr>
          <p:cNvSpPr/>
          <p:nvPr/>
        </p:nvSpPr>
        <p:spPr>
          <a:xfrm>
            <a:off x="1043608" y="2204864"/>
            <a:ext cx="5472608" cy="3949047"/>
          </a:xfrm>
          <a:prstGeom prst="mathMultiply">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ln w="0"/>
              <a:gradFill>
                <a:gsLst>
                  <a:gs pos="21000">
                    <a:srgbClr val="53575C"/>
                  </a:gs>
                  <a:gs pos="88000">
                    <a:srgbClr val="C5C7CA"/>
                  </a:gs>
                </a:gsLst>
                <a:lin ang="5400000"/>
              </a:gra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1"/>
            <a:ext cx="7772400" cy="1008112"/>
          </a:xfrm>
        </p:spPr>
        <p:txBody>
          <a:bodyPr/>
          <a:lstStyle/>
          <a:p>
            <a:pPr algn="ctr"/>
            <a:r>
              <a:rPr lang="en-US" altLang="zh-CN" dirty="0">
                <a:solidFill>
                  <a:schemeClr val="accent6">
                    <a:lumMod val="60000"/>
                    <a:lumOff val="40000"/>
                  </a:schemeClr>
                </a:solidFill>
              </a:rPr>
              <a:t>Vision</a:t>
            </a:r>
            <a:endParaRPr lang="nl-NL" dirty="0"/>
          </a:p>
        </p:txBody>
      </p:sp>
      <p:sp>
        <p:nvSpPr>
          <p:cNvPr id="3" name="Subtitle 2"/>
          <p:cNvSpPr>
            <a:spLocks noGrp="1"/>
          </p:cNvSpPr>
          <p:nvPr>
            <p:ph type="subTitle" idx="1"/>
          </p:nvPr>
        </p:nvSpPr>
        <p:spPr>
          <a:xfrm>
            <a:off x="611560" y="1556792"/>
            <a:ext cx="8280920" cy="4608512"/>
          </a:xfrm>
        </p:spPr>
        <p:txBody>
          <a:bodyPr/>
          <a:lstStyle/>
          <a:p>
            <a:pPr algn="l"/>
            <a:r>
              <a:rPr lang="en-US" b="1" dirty="0">
                <a:solidFill>
                  <a:schemeClr val="tx1"/>
                </a:solidFill>
              </a:rPr>
              <a:t>For a safe educational environment for children in the poor and marginalized world. Build a society that is aware of its rights to education, because with education and work you will be pioneers in developing a decent lifestyle for poor communities in the world to attract smiles and spread hope for a new life.</a:t>
            </a: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2" y="858058"/>
            <a:ext cx="8229600" cy="654843"/>
          </a:xfrm>
        </p:spPr>
        <p:txBody>
          <a:bodyPr>
            <a:noAutofit/>
          </a:bodyPr>
          <a:lstStyle/>
          <a:p>
            <a:r>
              <a:rPr lang="en-US" sz="2800" b="1" dirty="0"/>
              <a:t>We work to help poor people in Iraq and the world</a:t>
            </a:r>
            <a:endParaRPr lang="nl-NL" sz="2800" b="1" dirty="0"/>
          </a:p>
        </p:txBody>
      </p:sp>
      <p:sp>
        <p:nvSpPr>
          <p:cNvPr id="3" name="Text Placeholder 2"/>
          <p:cNvSpPr>
            <a:spLocks noGrp="1"/>
          </p:cNvSpPr>
          <p:nvPr>
            <p:ph type="body" idx="1"/>
          </p:nvPr>
        </p:nvSpPr>
        <p:spPr>
          <a:xfrm>
            <a:off x="457200" y="1855248"/>
            <a:ext cx="4402832" cy="659352"/>
          </a:xfrm>
        </p:spPr>
        <p:txBody>
          <a:bodyPr/>
          <a:lstStyle/>
          <a:p>
            <a:r>
              <a:rPr lang="en-US" dirty="0">
                <a:solidFill>
                  <a:schemeClr val="bg2">
                    <a:lumMod val="10000"/>
                  </a:schemeClr>
                </a:solidFill>
              </a:rPr>
              <a:t>Together to save poor people</a:t>
            </a:r>
            <a:endParaRPr lang="nl-NL" dirty="0">
              <a:solidFill>
                <a:schemeClr val="bg2">
                  <a:lumMod val="10000"/>
                </a:schemeClr>
              </a:solidFill>
            </a:endParaRPr>
          </a:p>
        </p:txBody>
      </p:sp>
      <p:sp>
        <p:nvSpPr>
          <p:cNvPr id="4" name="Text Placeholder 3"/>
          <p:cNvSpPr>
            <a:spLocks noGrp="1"/>
          </p:cNvSpPr>
          <p:nvPr>
            <p:ph type="body" sz="half" idx="3"/>
          </p:nvPr>
        </p:nvSpPr>
        <p:spPr/>
        <p:txBody>
          <a:bodyPr>
            <a:normAutofit fontScale="92500"/>
          </a:bodyPr>
          <a:lstStyle/>
          <a:p>
            <a:r>
              <a:rPr lang="en-US" dirty="0" err="1">
                <a:solidFill>
                  <a:srgbClr val="002060"/>
                </a:solidFill>
              </a:rPr>
              <a:t>Foor</a:t>
            </a:r>
            <a:r>
              <a:rPr lang="en-US" dirty="0">
                <a:solidFill>
                  <a:srgbClr val="002060"/>
                </a:solidFill>
              </a:rPr>
              <a:t> the deprived childhood</a:t>
            </a:r>
            <a:endParaRPr lang="nl-NL" dirty="0">
              <a:solidFill>
                <a:srgbClr val="002060"/>
              </a:solidFill>
            </a:endParaRPr>
          </a:p>
        </p:txBody>
      </p:sp>
      <p:pic>
        <p:nvPicPr>
          <p:cNvPr id="7" name="Content Placeholder 6" descr="يوم الصداقة.jpg"/>
          <p:cNvPicPr>
            <a:picLocks noGrp="1" noChangeAspect="1"/>
          </p:cNvPicPr>
          <p:nvPr>
            <p:ph sz="quarter" idx="2"/>
          </p:nvPr>
        </p:nvPicPr>
        <p:blipFill>
          <a:blip r:embed="rId2" cstate="print"/>
          <a:stretch>
            <a:fillRect/>
          </a:stretch>
        </p:blipFill>
        <p:spPr>
          <a:xfrm>
            <a:off x="531812" y="2636911"/>
            <a:ext cx="4040188" cy="3159321"/>
          </a:xfrm>
        </p:spPr>
      </p:pic>
      <p:pic>
        <p:nvPicPr>
          <p:cNvPr id="8" name="Content Placeholder 7" descr="CkHkZM5WkAA_olw.jpg"/>
          <p:cNvPicPr>
            <a:picLocks noGrp="1" noChangeAspect="1"/>
          </p:cNvPicPr>
          <p:nvPr>
            <p:ph sz="quarter" idx="4"/>
          </p:nvPr>
        </p:nvPicPr>
        <p:blipFill>
          <a:blip r:embed="rId3" cstate="print"/>
          <a:stretch>
            <a:fillRect/>
          </a:stretch>
        </p:blipFill>
        <p:spPr>
          <a:xfrm>
            <a:off x="4593980" y="2636912"/>
            <a:ext cx="4041775" cy="315932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404664"/>
            <a:ext cx="5110336" cy="1010543"/>
          </a:xfrm>
        </p:spPr>
        <p:txBody>
          <a:bodyPr/>
          <a:lstStyle/>
          <a:p>
            <a:pPr algn="ctr"/>
            <a:r>
              <a:rPr lang="en-US" altLang="zh-CN" dirty="0">
                <a:solidFill>
                  <a:schemeClr val="accent6">
                    <a:lumMod val="60000"/>
                    <a:lumOff val="40000"/>
                  </a:schemeClr>
                </a:solidFill>
              </a:rPr>
              <a:t>Message</a:t>
            </a:r>
            <a:endParaRPr lang="nl-NL" dirty="0"/>
          </a:p>
        </p:txBody>
      </p:sp>
      <p:sp>
        <p:nvSpPr>
          <p:cNvPr id="3" name="Subtitle 2"/>
          <p:cNvSpPr>
            <a:spLocks noGrp="1"/>
          </p:cNvSpPr>
          <p:nvPr>
            <p:ph type="subTitle" idx="1"/>
          </p:nvPr>
        </p:nvSpPr>
        <p:spPr>
          <a:xfrm>
            <a:off x="539552" y="2132856"/>
            <a:ext cx="7992888" cy="3096344"/>
          </a:xfrm>
        </p:spPr>
        <p:txBody>
          <a:bodyPr>
            <a:normAutofit/>
          </a:bodyPr>
          <a:lstStyle/>
          <a:p>
            <a:pPr algn="l"/>
            <a:r>
              <a:rPr lang="en-US" dirty="0"/>
              <a:t>We are keen to provide the best services to create a safe educational environment, meet the educational needs of marginalized children in their communities, and develop their capabilities according to international standards</a:t>
            </a:r>
            <a:r>
              <a:rPr lang="ar-SA" dirty="0"/>
              <a:t> </a:t>
            </a:r>
            <a:r>
              <a:rPr lang="en-US" dirty="0"/>
              <a:t>to reduce child labor</a:t>
            </a:r>
            <a:endParaRPr lang="nl-N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518</TotalTime>
  <Words>842</Words>
  <Application>Microsoft Office PowerPoint</Application>
  <PresentationFormat>On-screen Show (4:3)</PresentationFormat>
  <Paragraphs>88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Britannic Bold</vt:lpstr>
      <vt:lpstr>Calibri</vt:lpstr>
      <vt:lpstr>Candara</vt:lpstr>
      <vt:lpstr>Constantia</vt:lpstr>
      <vt:lpstr>Wingdings</vt:lpstr>
      <vt:lpstr>Wingdings 2</vt:lpstr>
      <vt:lpstr>Flow</vt:lpstr>
      <vt:lpstr>Organization Details</vt:lpstr>
      <vt:lpstr>Registration Details</vt:lpstr>
      <vt:lpstr>Theoretical driving course for refugees in the Netherlands</vt:lpstr>
      <vt:lpstr>Personnel</vt:lpstr>
      <vt:lpstr>Beneficiaries</vt:lpstr>
      <vt:lpstr>No to child labor in the world</vt:lpstr>
      <vt:lpstr>Vision</vt:lpstr>
      <vt:lpstr>We work to help poor people in Iraq and the world</vt:lpstr>
      <vt:lpstr>Message</vt:lpstr>
      <vt:lpstr>Departments</vt:lpstr>
      <vt:lpstr>  Objectives </vt:lpstr>
      <vt:lpstr>We help them create a safe learning          environment</vt:lpstr>
      <vt:lpstr> </vt:lpstr>
      <vt:lpstr>Work History </vt:lpstr>
      <vt:lpstr>Futur Projects outside the Netherlands</vt:lpstr>
      <vt:lpstr>We need to finance future projects</vt:lpstr>
      <vt:lpstr>This is the state of children if they  leave their studies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Details</dc:title>
  <dc:creator>acer</dc:creator>
  <cp:lastModifiedBy>Huda Alsaleh</cp:lastModifiedBy>
  <cp:revision>66</cp:revision>
  <dcterms:created xsi:type="dcterms:W3CDTF">2019-11-28T20:29:21Z</dcterms:created>
  <dcterms:modified xsi:type="dcterms:W3CDTF">2024-11-08T20:48:58Z</dcterms:modified>
</cp:coreProperties>
</file>